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085846802" r:id="rId5"/>
    <p:sldId id="2085846825" r:id="rId6"/>
    <p:sldId id="2085846824" r:id="rId7"/>
    <p:sldId id="2085846813" r:id="rId8"/>
    <p:sldId id="2085846814" r:id="rId9"/>
    <p:sldId id="2085846815" r:id="rId10"/>
    <p:sldId id="2085846816" r:id="rId11"/>
    <p:sldId id="2085846817" r:id="rId12"/>
    <p:sldId id="2085846818" r:id="rId13"/>
    <p:sldId id="2085846822" r:id="rId14"/>
    <p:sldId id="2085846819" r:id="rId15"/>
    <p:sldId id="2085846823" r:id="rId16"/>
    <p:sldId id="2085846820" r:id="rId17"/>
    <p:sldId id="2085846821" r:id="rId18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2935" autoAdjust="0"/>
  </p:normalViewPr>
  <p:slideViewPr>
    <p:cSldViewPr snapToGrid="0">
      <p:cViewPr varScale="1">
        <p:scale>
          <a:sx n="102" d="100"/>
          <a:sy n="102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CE5088E1-6EB2-4BF4-9DA4-6E53B56B2F6C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8912CBFD-C914-4DF7-B20E-767B4B4F99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3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55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0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60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1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85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2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7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0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1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65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BFD-C914-4DF7-B20E-767B4B4F993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7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612AC-8A7A-7B47-B514-6FB5DD12D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8800"/>
            <a:ext cx="12192000" cy="2665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8717" y="370896"/>
            <a:ext cx="1422400" cy="1083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90818-3E46-834C-A617-5C743EC2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7783" y="2123422"/>
            <a:ext cx="5305183" cy="1304972"/>
          </a:xfrm>
        </p:spPr>
        <p:txBody>
          <a:bodyPr anchor="b"/>
          <a:lstStyle>
            <a:lvl1pPr algn="l"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7785" y="3301184"/>
            <a:ext cx="5309415" cy="451405"/>
          </a:xfrm>
        </p:spPr>
        <p:txBody>
          <a:bodyPr wrap="square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7784" y="4049733"/>
            <a:ext cx="5309417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846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807" y="345637"/>
            <a:ext cx="10001931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8807" y="1412180"/>
            <a:ext cx="4696832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807" y="800355"/>
            <a:ext cx="10001931" cy="492443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8ACBDC-6617-964A-AC97-58B848FB386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06949" y="1412180"/>
            <a:ext cx="4696832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526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807" y="345637"/>
            <a:ext cx="10001931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8807" y="1412180"/>
            <a:ext cx="4696832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8807" y="800355"/>
            <a:ext cx="10001931" cy="492443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BBAF86-D27B-8241-9924-D99AC3F85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13907" y="1412179"/>
            <a:ext cx="4696831" cy="4876863"/>
          </a:xfrm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78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2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69C892A-0D7C-DC49-87B7-DCCCA7DD2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0784" y="800355"/>
            <a:ext cx="10001931" cy="492443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186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7008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440" y="108649"/>
            <a:ext cx="4688253" cy="10095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6442" y="1412180"/>
            <a:ext cx="4688253" cy="487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41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3620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12" y="2019409"/>
            <a:ext cx="4690544" cy="1157240"/>
          </a:xfrm>
        </p:spPr>
        <p:txBody>
          <a:bodyPr anchor="b" anchorCtr="0"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213" y="3545306"/>
            <a:ext cx="4690544" cy="27451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Layou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5600" y="0"/>
            <a:ext cx="5486400" cy="3429000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12" y="2019409"/>
            <a:ext cx="4698565" cy="1157240"/>
          </a:xfrm>
        </p:spPr>
        <p:txBody>
          <a:bodyPr anchor="b" anchorCtr="0"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214" y="3545305"/>
            <a:ext cx="4698565" cy="27437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6CD0B3A-E873-1043-BB1D-312684A544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5600" y="3429000"/>
            <a:ext cx="2738907" cy="3429000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15963E-6294-0F4D-B070-AA9FC10C1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8800" y="3429000"/>
            <a:ext cx="2738907" cy="342900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6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7053" y="3429000"/>
            <a:ext cx="3657600" cy="3429000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12" y="314545"/>
            <a:ext cx="4693920" cy="2791968"/>
          </a:xfrm>
        </p:spPr>
        <p:txBody>
          <a:bodyPr anchor="ctr" anchorCtr="0">
            <a:noAutofit/>
          </a:bodyPr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999" y="314545"/>
            <a:ext cx="4693920" cy="279196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6CD0B3A-E873-1043-BB1D-312684A544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5727" y="3429000"/>
            <a:ext cx="3657600" cy="3429000"/>
          </a:xfr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15963E-6294-0F4D-B070-AA9FC10C1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34400" y="3429000"/>
            <a:ext cx="3657600" cy="342900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6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967">
          <p15:clr>
            <a:srgbClr val="FBAE40"/>
          </p15:clr>
        </p15:guide>
        <p15:guide id="3" pos="336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7053" y="3429000"/>
            <a:ext cx="5486400" cy="3425952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053" y="0"/>
            <a:ext cx="5486400" cy="3429000"/>
          </a:xfrm>
          <a:solidFill>
            <a:schemeClr val="accent3"/>
          </a:solidFill>
        </p:spPr>
        <p:txBody>
          <a:bodyPr lIns="457200" rIns="365760" anchor="ctr" anchorCtr="0">
            <a:noAutofit/>
          </a:bodyPr>
          <a:lstStyle>
            <a:lvl1pPr>
              <a:buClrTx/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3425952"/>
            <a:ext cx="5486400" cy="3429000"/>
          </a:xfrm>
          <a:solidFill>
            <a:schemeClr val="accent2"/>
          </a:solidFill>
        </p:spPr>
        <p:txBody>
          <a:bodyPr lIns="457200" rIns="365760" anchor="ctr" anchorCtr="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6C4BAFC-D057-914E-8FBD-AE0460CEF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5600" y="3048"/>
            <a:ext cx="5486400" cy="3425952"/>
          </a:xfr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59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200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327" y="2167143"/>
            <a:ext cx="4710872" cy="1009507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328" y="3547673"/>
            <a:ext cx="4710872" cy="2741372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23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92FC8F-E112-D445-B9F1-7D5743D1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8800"/>
            <a:ext cx="12192000" cy="2665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8717" y="370896"/>
            <a:ext cx="1422400" cy="1083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F318A-D031-3C49-BDF9-93D75B74AC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7783" y="2123422"/>
            <a:ext cx="5305183" cy="1304972"/>
          </a:xfrm>
        </p:spPr>
        <p:txBody>
          <a:bodyPr anchor="b"/>
          <a:lstStyle>
            <a:lvl1pPr algn="l"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7785" y="3301184"/>
            <a:ext cx="5309415" cy="451405"/>
          </a:xfrm>
        </p:spPr>
        <p:txBody>
          <a:bodyPr wrap="square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7784" y="4049733"/>
            <a:ext cx="5309417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054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8">
          <p15:clr>
            <a:srgbClr val="FBAE40"/>
          </p15:clr>
        </p15:guide>
        <p15:guide id="2" pos="561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Layou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200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327" y="2167143"/>
            <a:ext cx="4710872" cy="1009507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328" y="3557665"/>
            <a:ext cx="4710872" cy="2731379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53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4A072A-9938-A142-B22A-3C9EA36C2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9199" y="17988"/>
            <a:ext cx="10972796" cy="6815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327" y="2019409"/>
            <a:ext cx="4710872" cy="1157240"/>
          </a:xfrm>
        </p:spPr>
        <p:txBody>
          <a:bodyPr anchor="b" anchorCtr="0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7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200" y="0"/>
            <a:ext cx="10972800" cy="6864096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327" y="2019409"/>
            <a:ext cx="4710872" cy="1157240"/>
          </a:xfrm>
        </p:spPr>
        <p:txBody>
          <a:bodyPr anchor="b" anchorCtr="0"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48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7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494D1-F207-2A46-97CD-3DD8E0F8D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5AEF1-4E24-8B45-B783-865A6F1B6A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27" y="2121409"/>
            <a:ext cx="3796472" cy="1304972"/>
          </a:xfrm>
        </p:spPr>
        <p:txBody>
          <a:bodyPr anchor="b" anchorCtr="0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0D27F-D6DF-2646-A006-52184E0D77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112" y="457200"/>
            <a:ext cx="79586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494D1-F207-2A46-97CD-3DD8E0F8D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69463-19B3-CF4F-96D2-090A43524E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27" y="2121409"/>
            <a:ext cx="3796472" cy="1304972"/>
          </a:xfrm>
        </p:spPr>
        <p:txBody>
          <a:bodyPr anchor="b" anchorCtr="0"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0D27F-D6DF-2646-A006-52184E0D77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112" y="457200"/>
            <a:ext cx="79586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0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3F2A-500E-46A9-BB5A-A61D17AF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FA1A-0F79-415D-B4DB-1D6D42C4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DB1EF-FBC9-4FD6-A1DD-A168EB9B6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9266C-1A44-48BE-9F16-46CED0C7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63D6-0C16-4085-82A5-E8DFE129D139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4FBC-E736-4357-AEF4-F4DFA3C9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BBD78-119B-4B06-B1E6-DE7233DE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00C6-107E-4B11-8B5D-35E0589205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F9A27B-1580-494D-9F4C-F6A7745E0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7008" y="0"/>
            <a:ext cx="54864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011F3-9F96-C040-AF5E-6A2D1A355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28800"/>
            <a:ext cx="12192000" cy="2665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151" y="2123422"/>
            <a:ext cx="5305183" cy="1304972"/>
          </a:xfrm>
        </p:spPr>
        <p:txBody>
          <a:bodyPr anchor="b"/>
          <a:lstStyle>
            <a:lvl1pPr algn="l"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153" y="3301184"/>
            <a:ext cx="5309415" cy="451405"/>
          </a:xfrm>
        </p:spPr>
        <p:txBody>
          <a:bodyPr wrap="square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8717" y="370896"/>
            <a:ext cx="1422400" cy="1083733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152" y="4049733"/>
            <a:ext cx="5309417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430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E748C4B-E548-0E4D-949F-C70D6305B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7008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9337C-0F9F-AA41-97BC-F5C2CC4027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8800"/>
            <a:ext cx="12192000" cy="2665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151" y="2123422"/>
            <a:ext cx="5305183" cy="1304972"/>
          </a:xfrm>
        </p:spPr>
        <p:txBody>
          <a:bodyPr anchor="b"/>
          <a:lstStyle>
            <a:lvl1pPr algn="l"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153" y="3301184"/>
            <a:ext cx="5309415" cy="451405"/>
          </a:xfrm>
        </p:spPr>
        <p:txBody>
          <a:bodyPr wrap="square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8717" y="370896"/>
            <a:ext cx="1422400" cy="1083733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152" y="4049733"/>
            <a:ext cx="5309417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747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6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E748C4B-E548-0E4D-949F-C70D6305B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07008" y="0"/>
            <a:ext cx="54864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 lang="en-US" sz="1867" b="0" i="0" u="none" strike="noStrike" smtClean="0">
                <a:effectLst/>
                <a:sym typeface="Wingdings" pitchFamily="2" charset="2"/>
              </a:defRPr>
            </a:lvl1pPr>
          </a:lstStyle>
          <a:p>
            <a:r>
              <a:rPr lang="en-US" dirty="0"/>
              <a:t>INSERT PICTURE AND THEN SEND THIS PLACEHOLDER TO THE BACK. type will show once image is in 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6094B-86C7-A74E-AB08-4E0C5DEDFCA7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151" y="2123422"/>
            <a:ext cx="5305183" cy="1304972"/>
          </a:xfrm>
        </p:spPr>
        <p:txBody>
          <a:bodyPr anchor="b"/>
          <a:lstStyle>
            <a:lvl1pPr algn="l">
              <a:defRPr sz="42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153" y="3301184"/>
            <a:ext cx="5309415" cy="451405"/>
          </a:xfrm>
        </p:spPr>
        <p:txBody>
          <a:bodyPr wrap="square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E7B1C9-7B9C-7641-BA93-568AB0B5C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8717" y="370896"/>
            <a:ext cx="1422400" cy="1083733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1E3CD4C-5BC8-DD44-97D3-850CA5716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152" y="4049733"/>
            <a:ext cx="5309417" cy="369332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936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6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86DEB-5804-2E4D-BCC4-DFD45F7E6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73914C-F3D8-AD4D-BFD2-8FBF3F8F0E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151" y="2123422"/>
            <a:ext cx="6027172" cy="1304972"/>
          </a:xfrm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150" y="3334013"/>
            <a:ext cx="6027172" cy="387735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33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5204F-D5DD-4147-B97E-D6E422B6CC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112" y="457200"/>
            <a:ext cx="79586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86DEB-5804-2E4D-BCC4-DFD45F7E6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151" y="2123422"/>
            <a:ext cx="6027172" cy="1304972"/>
          </a:xfrm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150" y="3334013"/>
            <a:ext cx="6027172" cy="387735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33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5204F-D5DD-4147-B97E-D6E422B6C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112" y="457200"/>
            <a:ext cx="795867" cy="60960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C815AC5-6A96-9445-A77D-B03A0A5B32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3999" y="-6096"/>
            <a:ext cx="3048000" cy="6864096"/>
          </a:xfrm>
          <a:solidFill>
            <a:srgbClr val="E6E6E6"/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 cap="all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3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784" y="345637"/>
            <a:ext cx="10001931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6D081-C4DF-4946-ACE4-0734D06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0784" y="800355"/>
            <a:ext cx="10001931" cy="492443"/>
          </a:xfrm>
        </p:spPr>
        <p:txBody>
          <a:bodyPr wrap="square" anchor="t" anchorCtr="0"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61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DBA96D-B8DA-C342-9FFD-795955A77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/>
          <a:srcRect r="90000"/>
          <a:stretch/>
        </p:blipFill>
        <p:spPr>
          <a:xfrm>
            <a:off x="0" y="0"/>
            <a:ext cx="12192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08805" y="345637"/>
            <a:ext cx="10001931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8807" y="1412180"/>
            <a:ext cx="10001931" cy="4876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0727" y="6498564"/>
            <a:ext cx="662384" cy="2565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1067">
                <a:solidFill>
                  <a:schemeClr val="tx2"/>
                </a:solidFill>
              </a:defRPr>
            </a:lvl1pPr>
          </a:lstStyle>
          <a:p>
            <a:fld id="{532188B1-FE3E-6042-8621-072F9DD892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D611A1-5884-8040-8E05-A5F385210AD6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235112" y="457200"/>
            <a:ext cx="795867" cy="60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7C4E6E-29B8-E34F-B7CA-4F66E1B7F991}"/>
              </a:ext>
            </a:extLst>
          </p:cNvPr>
          <p:cNvSpPr txBox="1"/>
          <p:nvPr userDrawn="1"/>
        </p:nvSpPr>
        <p:spPr>
          <a:xfrm>
            <a:off x="183566" y="6498597"/>
            <a:ext cx="856325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7" dirty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60B6C-3963-1F4E-9F25-E9853D255255}"/>
              </a:ext>
            </a:extLst>
          </p:cNvPr>
          <p:cNvSpPr txBox="1"/>
          <p:nvPr userDrawn="1"/>
        </p:nvSpPr>
        <p:spPr>
          <a:xfrm>
            <a:off x="1700784" y="6498597"/>
            <a:ext cx="2743200" cy="22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67" dirty="0">
                <a:solidFill>
                  <a:schemeClr val="bg2"/>
                </a:solidFill>
              </a:rPr>
              <a:t>©2019 CoreLogic,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72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7" r:id="rId2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06910" indent="-306910" algn="l" defTabSz="914377" rtl="0" eaLnBrk="1" latinLnBrk="0" hangingPunct="1">
        <a:lnSpc>
          <a:spcPct val="114000"/>
        </a:lnSpc>
        <a:spcBef>
          <a:spcPts val="1600"/>
        </a:spcBef>
        <a:buClr>
          <a:schemeClr val="accent2"/>
        </a:buClr>
        <a:buFont typeface="Wingdings" pitchFamily="2" charset="2"/>
        <a:buChar char="§"/>
        <a:tabLst/>
        <a:defRPr sz="2133" kern="1200">
          <a:solidFill>
            <a:schemeClr val="tx2"/>
          </a:solidFill>
          <a:latin typeface="+mn-lt"/>
          <a:ea typeface="+mn-ea"/>
          <a:cs typeface="+mn-cs"/>
        </a:defRPr>
      </a:lvl1pPr>
      <a:lvl2pPr marL="613818" indent="-228594" algn="l" defTabSz="914377" rtl="0" eaLnBrk="1" latinLnBrk="0" hangingPunct="1">
        <a:lnSpc>
          <a:spcPct val="114000"/>
        </a:lnSpc>
        <a:spcBef>
          <a:spcPts val="800"/>
        </a:spcBef>
        <a:buClr>
          <a:schemeClr val="accent2"/>
        </a:buClr>
        <a:buFont typeface="System Font Regular"/>
        <a:buChar char="–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377" indent="-226478" algn="l" defTabSz="914377" rtl="0" eaLnBrk="1" latinLnBrk="0" hangingPunct="1">
        <a:lnSpc>
          <a:spcPct val="114000"/>
        </a:lnSpc>
        <a:spcBef>
          <a:spcPts val="800"/>
        </a:spcBef>
        <a:buClr>
          <a:schemeClr val="accent2"/>
        </a:buClr>
        <a:buFont typeface="System Font Regular"/>
        <a:buChar char="–"/>
        <a:tabLst/>
        <a:defRPr sz="1867" kern="1200">
          <a:solidFill>
            <a:schemeClr val="tx2"/>
          </a:solidFill>
          <a:latin typeface="+mn-lt"/>
          <a:ea typeface="+mn-ea"/>
          <a:cs typeface="+mn-cs"/>
        </a:defRPr>
      </a:lvl3pPr>
      <a:lvl4pPr marL="1149322" indent="-234945" algn="l" defTabSz="914377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 typeface="System Font Regular"/>
        <a:buChar char="–"/>
        <a:tabLst/>
        <a:defRPr sz="1733" kern="1200">
          <a:solidFill>
            <a:schemeClr val="tx2"/>
          </a:solidFill>
          <a:latin typeface="+mn-lt"/>
          <a:ea typeface="+mn-ea"/>
          <a:cs typeface="+mn-cs"/>
        </a:defRPr>
      </a:lvl4pPr>
      <a:lvl5pPr marL="1375799" indent="-226478" algn="l" defTabSz="914377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 typeface="System Font Regular"/>
        <a:buChar char="–"/>
        <a:tabLst/>
        <a:defRPr sz="1733" kern="1200">
          <a:solidFill>
            <a:schemeClr val="tx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64">
          <p15:clr>
            <a:srgbClr val="F26B43"/>
          </p15:clr>
        </p15:guide>
        <p15:guide id="2" pos="5616">
          <p15:clr>
            <a:srgbClr val="F26B43"/>
          </p15:clr>
        </p15:guide>
        <p15:guide id="3" pos="54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8E517-DC4B-40F2-A85B-A09BD081A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2745065"/>
            <a:ext cx="5786966" cy="683329"/>
          </a:xfrm>
        </p:spPr>
        <p:txBody>
          <a:bodyPr/>
          <a:lstStyle/>
          <a:p>
            <a:r>
              <a:rPr lang="en-US" dirty="0"/>
              <a:t>Interest Rate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68CD38-7C46-400D-87AC-23891FCEE3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49733"/>
            <a:ext cx="5791201" cy="369332"/>
          </a:xfrm>
        </p:spPr>
        <p:txBody>
          <a:bodyPr/>
          <a:lstStyle/>
          <a:p>
            <a:r>
              <a:rPr lang="en-US" dirty="0"/>
              <a:t>June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73465-FC62-4ACA-B39D-ECE084D185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28425" y="6499225"/>
            <a:ext cx="663575" cy="255588"/>
          </a:xfrm>
        </p:spPr>
        <p:txBody>
          <a:bodyPr/>
          <a:lstStyle/>
          <a:p>
            <a:fld id="{532188B1-FE3E-6042-8621-072F9DD892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4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8ED8-671C-4D80-9643-99AD822D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 Factors Can Be Forecast with Any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3D033-8BC5-454D-A9B7-C7838E3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8446-583D-4AF1-A3E3-D1731AD0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0A50-D0C5-4668-B454-E34A3248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 Forecast Model Can Be Used for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A5C11-056A-4B66-A23A-EA74BE37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945A5-2356-43E5-88B4-F7D1C512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4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A191-FB06-4870-9CB1-70BAD679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 Factors Can Be Modelled Against Economic Variables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E1496-B51C-431B-B583-320264CD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BF203-75E4-4E2E-9CD1-9C77EE80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C33CDC-7E48-43FA-9565-0C5FD3C062EC}"/>
              </a:ext>
            </a:extLst>
          </p:cNvPr>
          <p:cNvSpPr/>
          <p:nvPr/>
        </p:nvSpPr>
        <p:spPr>
          <a:xfrm>
            <a:off x="8815227" y="4540804"/>
            <a:ext cx="2545500" cy="13559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7CD4FD-7C79-425D-AC93-D0F3B460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But Model Responses May Not Make Sense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061C8-4941-498F-9847-65F67549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5B0D9C-4D68-4C93-ACA7-6C20CDFBB1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Impulse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A4686-8C73-465B-B60A-532C18F1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1335886"/>
            <a:ext cx="9819048" cy="51626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DC23C9-B9A0-4D2D-97E3-F6B8833E2598}"/>
              </a:ext>
            </a:extLst>
          </p:cNvPr>
          <p:cNvSpPr/>
          <p:nvPr/>
        </p:nvSpPr>
        <p:spPr>
          <a:xfrm>
            <a:off x="1640263" y="5156462"/>
            <a:ext cx="4967927" cy="13559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0215D-675C-4A50-AB0F-81C039F7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Leading to Strange 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0D658-C428-4BD5-AC98-A1031255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01416-F994-483B-9AD2-8EC59499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3F740-28A4-4A67-92C9-FC168B5B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Term Structure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73EAC-6460-46FB-9732-949BC247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structure:  Relationship between interest rates or bond yields at different terms or maturities. Summarized by the yield curve.</a:t>
            </a:r>
          </a:p>
          <a:p>
            <a:pPr marL="78316" indent="0">
              <a:buNone/>
            </a:pPr>
            <a:endParaRPr lang="en-US" dirty="0"/>
          </a:p>
          <a:p>
            <a:pPr marL="1142983" lvl="2" indent="-457200"/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DB989BD-A526-4BF0-9AA1-892F5D914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54870"/>
              </p:ext>
            </p:extLst>
          </p:nvPr>
        </p:nvGraphicFramePr>
        <p:xfrm>
          <a:off x="1859634" y="2601020"/>
          <a:ext cx="950976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107396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4515632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482352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457545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286010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 or Discrete Time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Factors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Arbitrage-Free or Equilibrium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Fitted or </a:t>
                      </a:r>
                    </a:p>
                    <a:p>
                      <a:pPr algn="ctr"/>
                      <a:r>
                        <a:rPr lang="en-US" dirty="0"/>
                        <a:t>Non-Fitted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790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Cox-Ingersoll-Ross [CIR]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(1) Short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Arbitrage-Free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53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Heath-</a:t>
                      </a:r>
                      <a:r>
                        <a:rPr lang="en-US" dirty="0" err="1"/>
                        <a:t>Jarrow</a:t>
                      </a:r>
                      <a:r>
                        <a:rPr lang="en-US" dirty="0"/>
                        <a:t>-Morton [HJM]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Various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Arbitrage-Free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08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Nelson-Siegel [N-S]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en-US" dirty="0"/>
                        <a:t>Long rate,</a:t>
                      </a:r>
                    </a:p>
                    <a:p>
                      <a:pPr marL="342900" indent="-342900" algn="ctr">
                        <a:buAutoNum type="arabicParenBoth"/>
                      </a:pPr>
                      <a:r>
                        <a:rPr lang="en-US" dirty="0"/>
                        <a:t>Yield curve slope,</a:t>
                      </a:r>
                    </a:p>
                    <a:p>
                      <a:pPr marL="342900" indent="-342900" algn="ctr">
                        <a:buAutoNum type="arabicParenBoth"/>
                      </a:pPr>
                      <a:r>
                        <a:rPr lang="en-US" dirty="0"/>
                        <a:t>Yield curve “bow”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Equilibrium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Fitted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410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Diebold-Li (dynamic N-S)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Equilibrium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3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7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86E9F9-586B-49C7-9A62-CE7BA8BC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Nelson-Siegel Dynamic Factor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000367-38D0-4B7C-9514-CB1FE7D04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is the yield at time </a:t>
                </a:r>
                <a:r>
                  <a:rPr lang="en-US" i="1" dirty="0"/>
                  <a:t>t</a:t>
                </a:r>
                <a:r>
                  <a:rPr lang="en-US" dirty="0"/>
                  <a:t> for a bond with maturity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and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parameters that characterize the shape and level of the 	yield curve.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4000367-38D0-4B7C-9514-CB1FE7D04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A366AA-7FC0-46F0-AA10-45265300E159}"/>
                  </a:ext>
                </a:extLst>
              </p:cNvPr>
              <p:cNvSpPr txBox="1"/>
              <p:nvPr/>
            </p:nvSpPr>
            <p:spPr>
              <a:xfrm>
                <a:off x="1834931" y="1412180"/>
                <a:ext cx="6015173" cy="657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A366AA-7FC0-46F0-AA10-45265300E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31" y="1412180"/>
                <a:ext cx="6015173" cy="657681"/>
              </a:xfrm>
              <a:prstGeom prst="rect">
                <a:avLst/>
              </a:prstGeom>
              <a:blipFill>
                <a:blip r:embed="rId4"/>
                <a:stretch>
                  <a:fillRect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04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E0190B-B2E7-4774-96E1-C5BCA7CE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Nelson-Siegel Parameters (1982-2019)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70DF6-D2C4-458D-B3D4-CE999AA3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881168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D904-16F1-4830-AF55-29BA65F5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Fitted Yield Curve from Jan-2005 N-S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D80EB-2038-4077-9355-574E9617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EFECF-E139-4428-8173-4752321D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CCAFB4-570A-46AC-A019-020C65C791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Sets the Level of the Yield Curve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CCAFB4-570A-46AC-A019-020C65C79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72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31DBE-0DA2-459A-BC4C-459F586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1F0FD-0411-4D1E-8746-DCF0C799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8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9E13E8-0598-4303-ACB0-C491796C32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Determines the Slope of the Yield Curve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9E13E8-0598-4303-ACB0-C491796C3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72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AA262-8E95-4CCF-8409-48BC882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4540B-7975-47F2-A0E6-9FCDDFA3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2ECCCB-885A-4BA8-BED3-87CE7D0CE4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Controls the “Bow” of the Yield Curve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2ECCCB-885A-4BA8-BED3-87CE7D0CE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72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0F5D0-B034-43A8-806F-2C430645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C7FB3-652C-4FD1-BB8B-0D0F77EE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6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5B7E-D6D1-4AC8-8350-C11AE173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Forecasts from Dynamic Nelson-Siegel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3ACB2-78D0-4292-9F8C-607EF2BD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188B1-FE3E-6042-8621-072F9DD8924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064A7-D27E-4F21-80AA-7B95498C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05" y="961294"/>
            <a:ext cx="9819048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058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reLogic 2">
      <a:dk1>
        <a:srgbClr val="000000"/>
      </a:dk1>
      <a:lt1>
        <a:srgbClr val="FFFFFF"/>
      </a:lt1>
      <a:dk2>
        <a:srgbClr val="5A5A5A"/>
      </a:dk2>
      <a:lt2>
        <a:srgbClr val="AAAAAA"/>
      </a:lt2>
      <a:accent1>
        <a:srgbClr val="3799D4"/>
      </a:accent1>
      <a:accent2>
        <a:srgbClr val="0D395D"/>
      </a:accent2>
      <a:accent3>
        <a:srgbClr val="48B295"/>
      </a:accent3>
      <a:accent4>
        <a:srgbClr val="007886"/>
      </a:accent4>
      <a:accent5>
        <a:srgbClr val="F7941D"/>
      </a:accent5>
      <a:accent6>
        <a:srgbClr val="E105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242A31068EF4F9E4FE58F8C57E71D" ma:contentTypeVersion="8" ma:contentTypeDescription="Create a new document." ma:contentTypeScope="" ma:versionID="56e30c47a0db59536d5ead01fd7755df">
  <xsd:schema xmlns:xsd="http://www.w3.org/2001/XMLSchema" xmlns:xs="http://www.w3.org/2001/XMLSchema" xmlns:p="http://schemas.microsoft.com/office/2006/metadata/properties" xmlns:ns3="d7f5c59a-fe60-4bee-9149-18f0eeab5f44" targetNamespace="http://schemas.microsoft.com/office/2006/metadata/properties" ma:root="true" ma:fieldsID="c22686f5743bbc23f65c55cf6cf4a08e" ns3:_="">
    <xsd:import namespace="d7f5c59a-fe60-4bee-9149-18f0eeab5f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5c59a-fe60-4bee-9149-18f0eeab5f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B25497-6875-4031-8BA5-8B3E7D866127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d7f5c59a-fe60-4bee-9149-18f0eeab5f44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C0E724E-7AA3-40A7-BF6A-4A14F70A0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B07520-1763-4B55-9DAA-273D3FEB54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f5c59a-fe60-4bee-9149-18f0eeab5f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220</Words>
  <Application>Microsoft Office PowerPoint</Application>
  <PresentationFormat>Widescreen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System Font Regular</vt:lpstr>
      <vt:lpstr>Wingdings</vt:lpstr>
      <vt:lpstr>1_Office Theme</vt:lpstr>
      <vt:lpstr>Interest Rate Models</vt:lpstr>
      <vt:lpstr>Interest Rate Term Structure Models</vt:lpstr>
      <vt:lpstr>Nelson-Siegel Dynamic Factor Model</vt:lpstr>
      <vt:lpstr>Estimated Nelson-Siegel Parameters (1982-2019)</vt:lpstr>
      <vt:lpstr>Fitted Yield Curve from Jan-2005 N-S Parameters</vt:lpstr>
      <vt:lpstr>β_0 Sets the Level of the Yield Curve</vt:lpstr>
      <vt:lpstr>β_1 Determines the Slope of the Yield Curve</vt:lpstr>
      <vt:lpstr>β_2 Controls the “Bow” of the Yield Curve</vt:lpstr>
      <vt:lpstr>Interest Rate Forecasts from Dynamic Nelson-Siegel Model</vt:lpstr>
      <vt:lpstr>N-S Factors Can Be Forecast with Any Model</vt:lpstr>
      <vt:lpstr>N-S Forecast Model Can Be Used for Simulation</vt:lpstr>
      <vt:lpstr>N-S Factors Can Be Modelled Against Economic Variables …</vt:lpstr>
      <vt:lpstr>… But Model Responses May Not Make Sense …</vt:lpstr>
      <vt:lpstr>… Leading to Strange Simulations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&amp; Analytics Center of Excellence</dc:title>
  <dc:creator>Matthews, Tris</dc:creator>
  <cp:lastModifiedBy>Stiff,David</cp:lastModifiedBy>
  <cp:revision>55</cp:revision>
  <cp:lastPrinted>2020-06-18T15:26:06Z</cp:lastPrinted>
  <dcterms:created xsi:type="dcterms:W3CDTF">2019-09-23T17:18:10Z</dcterms:created>
  <dcterms:modified xsi:type="dcterms:W3CDTF">2020-06-18T16:06:31Z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0x010100B2E242A31068EF4F9E4FE58F8C57E71D</vt:lpwstr>
  </property>
</Properties>
</file>